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81" r:id="rId2"/>
    <p:sldMasterId id="2147483693" r:id="rId3"/>
    <p:sldMasterId id="2147483705" r:id="rId4"/>
  </p:sldMasterIdLst>
  <p:notesMasterIdLst>
    <p:notesMasterId r:id="rId16"/>
  </p:notesMasterIdLst>
  <p:handoutMasterIdLst>
    <p:handoutMasterId r:id="rId17"/>
  </p:handoutMasterIdLst>
  <p:sldIdLst>
    <p:sldId id="394" r:id="rId5"/>
    <p:sldId id="408" r:id="rId6"/>
    <p:sldId id="410" r:id="rId7"/>
    <p:sldId id="420" r:id="rId8"/>
    <p:sldId id="417" r:id="rId9"/>
    <p:sldId id="412" r:id="rId10"/>
    <p:sldId id="414" r:id="rId11"/>
    <p:sldId id="416" r:id="rId12"/>
    <p:sldId id="421" r:id="rId13"/>
    <p:sldId id="422" r:id="rId14"/>
    <p:sldId id="41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s Chisholm" initials="RC" lastIdx="10" clrIdx="0"/>
  <p:cmAuthor id="1" name="Pete Casellini" initials="PWC" lastIdx="1" clrIdx="1"/>
  <p:cmAuthor id="2" name="Marie Lewis" initials="ML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9A0"/>
    <a:srgbClr val="CC9900"/>
    <a:srgbClr val="DB9D03"/>
    <a:srgbClr val="F7B103"/>
    <a:srgbClr val="33CCFF"/>
    <a:srgbClr val="FFFF99"/>
    <a:srgbClr val="C5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547" autoAdjust="0"/>
  </p:normalViewPr>
  <p:slideViewPr>
    <p:cSldViewPr>
      <p:cViewPr varScale="1">
        <p:scale>
          <a:sx n="77" d="100"/>
          <a:sy n="77" d="100"/>
        </p:scale>
        <p:origin x="48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8EA6-7DB4-4C42-B97B-05E6AC144AC4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00F05-7C95-4EAD-9CD8-6DC17095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0D2E-49BC-4E04-A2EC-FEEA27958509}" type="datetimeFigureOut">
              <a:rPr lang="en-US" smtClean="0"/>
              <a:pPr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7878E-6AAE-4AD0-89AD-5D5FF2D9C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130425"/>
            <a:ext cx="8839200" cy="1470025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Tx/>
              <a:buNone/>
              <a:defRPr sz="2200" baseline="0"/>
            </a:lvl1pPr>
          </a:lstStyle>
          <a:p>
            <a:r>
              <a:rPr lang="en-US" dirty="0"/>
              <a:t>Meeting Name, Date, Location, etc.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380325" y="548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+mj-lt"/>
              </a:rPr>
              <a:t>Pinellas Suncoast Transit Authority (PSTA)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+mj-lt"/>
              </a:rPr>
              <a:t>St. Petersburg, Florida</a:t>
            </a:r>
          </a:p>
          <a:p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6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0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3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2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82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7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3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8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2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09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67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24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82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7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29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75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8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con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319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23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30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72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70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01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0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73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18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2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4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3449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3465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313113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410200" cy="4876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3313113" cy="5486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1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1066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53200"/>
            <a:ext cx="24384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4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A8C3BCC-64EB-4353-BACF-0EA6E19D85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80" r:id="rId3"/>
    <p:sldLayoutId id="2147483662" r:id="rId4"/>
    <p:sldLayoutId id="2147483663" r:id="rId5"/>
    <p:sldLayoutId id="2147483664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7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5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C80FB2-C8B5-4844-BACE-92F75F9C4D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76AE29-8F7A-4540-9609-605A7F6B90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9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Options</a:t>
            </a:r>
            <a:br>
              <a:rPr lang="en-US" dirty="0"/>
            </a:br>
            <a:r>
              <a:rPr lang="en-US" dirty="0"/>
              <a:t>in Pinellas County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Ross Silvers, Mobility Manager at PSTA</a:t>
            </a:r>
          </a:p>
          <a:p>
            <a:endParaRPr lang="en-US" dirty="0"/>
          </a:p>
          <a:p>
            <a:r>
              <a:rPr lang="en-US" dirty="0"/>
              <a:t>August 2, 2017</a:t>
            </a:r>
          </a:p>
        </p:txBody>
      </p:sp>
    </p:spTree>
    <p:extLst>
      <p:ext uri="{BB962C8B-B14F-4D97-AF65-F5344CB8AC3E}">
        <p14:creationId xmlns:p14="http://schemas.microsoft.com/office/powerpoint/2010/main" val="34716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762000"/>
          </a:xfrm>
        </p:spPr>
        <p:txBody>
          <a:bodyPr/>
          <a:lstStyle/>
          <a:p>
            <a:r>
              <a:rPr lang="en-US" dirty="0"/>
              <a:t>Central Avenue BRT: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750866"/>
            <a:ext cx="8001644" cy="610713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1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A8C3BCC-64EB-4353-BACF-0EA6E19D85A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82000" y="6553200"/>
            <a:ext cx="609600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A8C3BCC-64EB-4353-BACF-0EA6E19D85A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 descr="Image result for The Jetsons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05" y="1524000"/>
            <a:ext cx="6553200" cy="50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23405" y="533400"/>
            <a:ext cx="7772400" cy="990600"/>
          </a:xfrm>
        </p:spPr>
        <p:txBody>
          <a:bodyPr/>
          <a:lstStyle/>
          <a:p>
            <a:r>
              <a:rPr lang="en-US" dirty="0"/>
              <a:t>Questions? Ask Ross rsilvers@psta.net</a:t>
            </a:r>
          </a:p>
        </p:txBody>
      </p:sp>
    </p:spTree>
    <p:extLst>
      <p:ext uri="{BB962C8B-B14F-4D97-AF65-F5344CB8AC3E}">
        <p14:creationId xmlns:p14="http://schemas.microsoft.com/office/powerpoint/2010/main" val="257880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:\DART\Patrick\Presentation and Pictures\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019175"/>
            <a:ext cx="3525416" cy="733425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Transportation Service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Bus, Trolleys, Connector</a:t>
            </a:r>
          </a:p>
          <a:p>
            <a:r>
              <a:rPr lang="en-US" dirty="0"/>
              <a:t>DART (ADA Paratransit)</a:t>
            </a:r>
          </a:p>
          <a:p>
            <a:r>
              <a:rPr lang="en-US" dirty="0"/>
              <a:t>Transportation Disadvantaged Services</a:t>
            </a:r>
          </a:p>
          <a:p>
            <a:r>
              <a:rPr lang="en-US" dirty="0"/>
              <a:t>On-Demand Services</a:t>
            </a:r>
          </a:p>
          <a:p>
            <a:endParaRPr lang="en-US" dirty="0"/>
          </a:p>
        </p:txBody>
      </p:sp>
      <p:pic>
        <p:nvPicPr>
          <p:cNvPr id="2053" name="Picture 5" descr="PS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4" y="3886200"/>
            <a:ext cx="301067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irect Conn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58" y="3218308"/>
            <a:ext cx="2667000" cy="8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:\DART\Patrick\Pictures\Accessibility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8" y="4495800"/>
            <a:ext cx="25273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O:\DART\Patrick\Pictures\Uber\IMG_10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77219"/>
            <a:ext cx="2928775" cy="219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:\DART\Patrick\Pictures\CR Vehicles\IMG_10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58" y="106566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O:\DART\Patrick\Pictures\CR Vehicles\IMG_10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9397"/>
            <a:ext cx="2135114" cy="16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92855"/>
            <a:ext cx="1562851" cy="280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5" y="4077219"/>
            <a:ext cx="835395" cy="72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26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41910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Eligibility: Disability prevents independent use of regular, accessible bus, or cannot travel independently to or from a bus stop. Required to parallel existing public transit.</a:t>
            </a:r>
          </a:p>
        </p:txBody>
      </p:sp>
      <p:pic>
        <p:nvPicPr>
          <p:cNvPr id="1027" name="Picture 3" descr="O:\DART\Patrick\Pictures\D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676400"/>
            <a:ext cx="4348162" cy="9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85800"/>
            <a:ext cx="510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ADA Paratransit Service: Door-to-Door Service for Individuals with Disabilities</a:t>
            </a:r>
          </a:p>
        </p:txBody>
      </p:sp>
      <p:pic>
        <p:nvPicPr>
          <p:cNvPr id="1026" name="Picture 2" descr="O:\DART\Patrick\Pictures\DART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2390"/>
            <a:ext cx="2780030" cy="15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r>
              <a:rPr lang="en-US" dirty="0"/>
              <a:t>The Florida TD Commission (CTD) designated PSTA to apply for TD funds from the state under guidance from the Local Coordinating Board (LCB), a voluntary board which is staffed by and reporting to Forward Pinellas.</a:t>
            </a:r>
          </a:p>
          <a:p>
            <a:r>
              <a:rPr lang="en-US" dirty="0"/>
              <a:t>Eligibility is based upon a Pinellas County address, household income below 150% of poverty, and no other transportation for life-sustaining trips. </a:t>
            </a:r>
          </a:p>
          <a:p>
            <a:r>
              <a:rPr lang="en-US" dirty="0"/>
              <a:t>Eligibility provides for one subsidized bus pass per month for one calendar year: monthly pass for $11 ($70 retail) or 10 non-consecutive days for $5 ($45 retail value); PCDHS pays $5 of this cost for Health clients in need.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762000"/>
          </a:xfrm>
        </p:spPr>
        <p:txBody>
          <a:bodyPr/>
          <a:lstStyle/>
          <a:p>
            <a:r>
              <a:rPr lang="en-US" dirty="0"/>
              <a:t>Transportation Disadvantaged (TD)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A8C3BCC-64EB-4353-BACF-0EA6E19D85A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5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A8C3BCC-64EB-4353-BACF-0EA6E19D85A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4724400"/>
            <a:ext cx="8686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435231" y="19050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b="1" kern="0" dirty="0">
                <a:latin typeface="Calibri" panose="020F0502020204030204" pitchFamily="34" charset="0"/>
              </a:rPr>
              <a:t>Late Shift: 25 FREE RIDES/Mo. from 10PM- 6AM</a:t>
            </a:r>
          </a:p>
          <a:p>
            <a:r>
              <a:rPr lang="en-US" sz="3200" b="1" kern="0" dirty="0">
                <a:latin typeface="Calibri" panose="020F0502020204030204" pitchFamily="34" charset="0"/>
              </a:rPr>
              <a:t>One $3 Urgent Day Ride/Month</a:t>
            </a:r>
          </a:p>
          <a:p>
            <a:pPr lvl="1"/>
            <a:r>
              <a:rPr lang="en-US" kern="0" dirty="0">
                <a:latin typeface="Calibri" panose="020F0502020204030204" pitchFamily="34" charset="0"/>
              </a:rPr>
              <a:t>Must get TD pass every month</a:t>
            </a:r>
          </a:p>
          <a:p>
            <a:pPr lvl="1"/>
            <a:r>
              <a:rPr lang="en-US" kern="0" dirty="0">
                <a:latin typeface="Calibri" panose="020F0502020204030204" pitchFamily="34" charset="0"/>
              </a:rPr>
              <a:t>Choose Uber, United Taxi, or Care Ride (wheelchair)</a:t>
            </a:r>
          </a:p>
          <a:p>
            <a:pPr lvl="2"/>
            <a:r>
              <a:rPr lang="en-US" kern="0" dirty="0">
                <a:solidFill>
                  <a:srgbClr val="000000"/>
                </a:solidFill>
                <a:latin typeface="Calibri" panose="020F0502020204030204" pitchFamily="34" charset="0"/>
              </a:rPr>
              <a:t>$20 cap on United Taxi trips, passenger pays any additional</a:t>
            </a:r>
          </a:p>
          <a:p>
            <a:pPr marL="914400" lvl="2" indent="0"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pPr marL="457200" lvl="1" indent="0">
              <a:buFontTx/>
              <a:buNone/>
            </a:pPr>
            <a:endParaRPr lang="en-US" sz="1600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kern="0" dirty="0">
              <a:solidFill>
                <a:srgbClr val="FFFFFF"/>
              </a:solidFill>
            </a:endParaRPr>
          </a:p>
          <a:p>
            <a:pPr marL="0" indent="0">
              <a:buFontTx/>
              <a:buNone/>
            </a:pPr>
            <a:endParaRPr lang="en-US" sz="1800" kern="0" dirty="0">
              <a:solidFill>
                <a:srgbClr val="FFFFFF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Transportation Disadvantaged (TD)</a:t>
            </a:r>
            <a:br>
              <a:rPr lang="en-US" dirty="0"/>
            </a:br>
            <a:r>
              <a:rPr lang="en-US" dirty="0"/>
              <a:t> On-Demand Services</a:t>
            </a:r>
          </a:p>
        </p:txBody>
      </p:sp>
    </p:spTree>
    <p:extLst>
      <p:ext uri="{BB962C8B-B14F-4D97-AF65-F5344CB8AC3E}">
        <p14:creationId xmlns:p14="http://schemas.microsoft.com/office/powerpoint/2010/main" val="215370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Uber, United Taxi or Wheelchair Transport to Direct Connect bus stops and ride a PSTA bus for free to your final destination.</a:t>
            </a:r>
          </a:p>
          <a:p>
            <a:r>
              <a:rPr lang="en-US" dirty="0"/>
              <a:t>Trips must begin or end at the designated stop, within the same zone.</a:t>
            </a:r>
          </a:p>
          <a:p>
            <a:r>
              <a:rPr lang="en-US" dirty="0"/>
              <a:t>PSTA pays the first $5, most trips under 3 miles with Uber cost the rider under $2.  </a:t>
            </a:r>
          </a:p>
          <a:p>
            <a:r>
              <a:rPr lang="en-US" dirty="0"/>
              <a:t>Service available 6AM to 11PM, seven 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Direct Conn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5409"/>
            <a:ext cx="3200400" cy="9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0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O:\DART\Patrick\Presentation and Pictures\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159"/>
            <a:ext cx="4102227" cy="32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159"/>
            <a:ext cx="4110038" cy="218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8680"/>
            <a:ext cx="2671763" cy="297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90" y="2688365"/>
            <a:ext cx="2638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3297663" cy="239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679483"/>
            <a:ext cx="925986" cy="196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5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:\DART\Patrick\Presentation and Pictures\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128963" cy="54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44" y="969236"/>
            <a:ext cx="3171356" cy="55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621268"/>
            <a:ext cx="62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Select the PSTA payment option then click Request PSTA</a:t>
            </a:r>
          </a:p>
        </p:txBody>
      </p:sp>
    </p:spTree>
    <p:extLst>
      <p:ext uri="{BB962C8B-B14F-4D97-AF65-F5344CB8AC3E}">
        <p14:creationId xmlns:p14="http://schemas.microsoft.com/office/powerpoint/2010/main" val="26084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8C3BCC-64EB-4353-BACF-0EA6E19D85A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074" y="533400"/>
            <a:ext cx="519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Coming Soon…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329" y="1214791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2018: Regional Fare System will be shared by five counties allowing a passenger to use a smartcard or app to buy one fare used region-wide.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1141" y="149179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2017: Improvements to Direct Connect for greater flexibility and mobility (subject to Board approval).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133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2018: On-Demand, same-day DART trips for same cost as regular advanced reservation DART trips.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38" y="3519926"/>
            <a:ext cx="2834641" cy="247802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44" y="3425655"/>
            <a:ext cx="2692335" cy="299008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Lyf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6116"/>
            <a:ext cx="2784835" cy="19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532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CC"/>
      </a:accent2>
      <a:accent3>
        <a:srgbClr val="00999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8081</TotalTime>
  <Words>408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Default Design</vt:lpstr>
      <vt:lpstr>Office Theme</vt:lpstr>
      <vt:lpstr>1_Office Theme</vt:lpstr>
      <vt:lpstr>2_Office Theme</vt:lpstr>
      <vt:lpstr>Transportation Options in Pinellas County</vt:lpstr>
      <vt:lpstr>Transportation Service Options</vt:lpstr>
      <vt:lpstr>PowerPoint Presentation</vt:lpstr>
      <vt:lpstr>Transportation Disadvantaged (TD)  </vt:lpstr>
      <vt:lpstr>Transportation Disadvantaged (TD)  On-Demand Services</vt:lpstr>
      <vt:lpstr>PowerPoint Presentation</vt:lpstr>
      <vt:lpstr>PowerPoint Presentation</vt:lpstr>
      <vt:lpstr>PowerPoint Presentation</vt:lpstr>
      <vt:lpstr>PowerPoint Presentation</vt:lpstr>
      <vt:lpstr>Central Avenue BRT: </vt:lpstr>
      <vt:lpstr>Questions? Ask Ross rsilvers@psta.net</vt:lpstr>
    </vt:vector>
  </TitlesOfParts>
  <Company>PSTA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MKabigting</dc:creator>
  <cp:lastModifiedBy>Grendy Henry</cp:lastModifiedBy>
  <cp:revision>487</cp:revision>
  <cp:lastPrinted>2014-07-08T20:13:30Z</cp:lastPrinted>
  <dcterms:created xsi:type="dcterms:W3CDTF">2010-11-16T15:23:46Z</dcterms:created>
  <dcterms:modified xsi:type="dcterms:W3CDTF">2017-08-01T17:15:09Z</dcterms:modified>
</cp:coreProperties>
</file>